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9436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ProximaNova-bold.fntdata"/><Relationship Id="rId10" Type="http://schemas.openxmlformats.org/officeDocument/2006/relationships/slide" Target="slides/slide6.xml"/><Relationship Id="rId21" Type="http://schemas.openxmlformats.org/officeDocument/2006/relationships/font" Target="fonts/ProximaNova-regular.fntdata"/><Relationship Id="rId13" Type="http://schemas.openxmlformats.org/officeDocument/2006/relationships/slide" Target="slides/slide9.xml"/><Relationship Id="rId24" Type="http://schemas.openxmlformats.org/officeDocument/2006/relationships/font" Target="fonts/ProximaNova-boldItalic.fntdata"/><Relationship Id="rId12" Type="http://schemas.openxmlformats.org/officeDocument/2006/relationships/slide" Target="slides/slide8.xml"/><Relationship Id="rId23"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279400" lvl="0" marL="457200" rtl="0">
              <a:spcBef>
                <a:spcPts val="0"/>
              </a:spcBef>
              <a:buClr>
                <a:schemeClr val="dk1"/>
              </a:buClr>
              <a:buSzPct val="100000"/>
              <a:buChar char="●"/>
            </a:pPr>
            <a:r>
              <a:rPr lang="en-US" sz="800"/>
              <a:t>Mapping of sensors</a:t>
            </a:r>
          </a:p>
          <a:p>
            <a:pPr indent="-279400" lvl="0" marL="457200" rtl="0">
              <a:spcBef>
                <a:spcPts val="0"/>
              </a:spcBef>
              <a:buClr>
                <a:schemeClr val="dk1"/>
              </a:buClr>
              <a:buSzPct val="100000"/>
              <a:buChar char="●"/>
            </a:pPr>
            <a:r>
              <a:rPr lang="en-US" sz="800"/>
              <a:t>Multitenancy</a:t>
            </a:r>
          </a:p>
          <a:p>
            <a:pPr indent="-279400" lvl="0" marL="457200" rtl="0">
              <a:spcBef>
                <a:spcPts val="0"/>
              </a:spcBef>
              <a:buClr>
                <a:schemeClr val="dk1"/>
              </a:buClr>
              <a:buSzPct val="100000"/>
              <a:buChar char="●"/>
            </a:pPr>
            <a:r>
              <a:rPr lang="en-US" sz="800"/>
              <a:t>SLA</a:t>
            </a:r>
          </a:p>
          <a:p>
            <a:pPr indent="-279400" lvl="0" marL="457200" rtl="0">
              <a:spcBef>
                <a:spcPts val="0"/>
              </a:spcBef>
              <a:buClr>
                <a:schemeClr val="dk1"/>
              </a:buClr>
              <a:buSzPct val="100000"/>
              <a:buChar char="●"/>
            </a:pPr>
            <a:r>
              <a:rPr lang="en-US" sz="800"/>
              <a:t>Quality of Service</a:t>
            </a:r>
          </a:p>
        </p:txBody>
      </p:sp>
      <p:sp>
        <p:nvSpPr>
          <p:cNvPr id="160" name="Shape 160"/>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8" name="Shape 168"/>
        <p:cNvGrpSpPr/>
        <p:nvPr/>
      </p:nvGrpSpPr>
      <p:grpSpPr>
        <a:xfrm>
          <a:off x="0" y="0"/>
          <a:ext cx="0" cy="0"/>
          <a:chOff x="0" y="0"/>
          <a:chExt cx="0" cy="0"/>
        </a:xfrm>
      </p:grpSpPr>
      <p:sp>
        <p:nvSpPr>
          <p:cNvPr id="169" name="Shape 16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1" lang="en-US">
                <a:solidFill>
                  <a:srgbClr val="0000FF"/>
                </a:solidFill>
              </a:rPr>
              <a:t>Mohamad</a:t>
            </a:r>
          </a:p>
        </p:txBody>
      </p:sp>
      <p:sp>
        <p:nvSpPr>
          <p:cNvPr id="170" name="Shape 170"/>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Khanh</a:t>
            </a:r>
          </a:p>
        </p:txBody>
      </p:sp>
      <p:sp>
        <p:nvSpPr>
          <p:cNvPr id="179" name="Shape 179"/>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5" name="Shape 185"/>
        <p:cNvGrpSpPr/>
        <p:nvPr/>
      </p:nvGrpSpPr>
      <p:grpSpPr>
        <a:xfrm>
          <a:off x="0" y="0"/>
          <a:ext cx="0" cy="0"/>
          <a:chOff x="0" y="0"/>
          <a:chExt cx="0" cy="0"/>
        </a:xfrm>
      </p:grpSpPr>
      <p:sp>
        <p:nvSpPr>
          <p:cNvPr id="186" name="Shape 18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Khanh</a:t>
            </a:r>
          </a:p>
        </p:txBody>
      </p:sp>
      <p:sp>
        <p:nvSpPr>
          <p:cNvPr id="187" name="Shape 187"/>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lang="en-US" sz="1000"/>
              <a:t>Khanh</a:t>
            </a:r>
          </a:p>
        </p:txBody>
      </p:sp>
      <p:sp>
        <p:nvSpPr>
          <p:cNvPr id="200" name="Shape 200"/>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08" name="Shape 208"/>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228600" lvl="0" marL="228600" marR="0" rtl="0" algn="l">
              <a:lnSpc>
                <a:spcPct val="100000"/>
              </a:lnSpc>
              <a:spcBef>
                <a:spcPts val="0"/>
              </a:spcBef>
              <a:spcAft>
                <a:spcPts val="0"/>
              </a:spcAft>
              <a:buClr>
                <a:schemeClr val="dk1"/>
              </a:buClr>
              <a:buSzPct val="25000"/>
              <a:buFont typeface="Arial"/>
              <a:buNone/>
            </a:pPr>
            <a:r>
              <a:rPr lang="en-US"/>
              <a:t>Tran</a:t>
            </a:r>
          </a:p>
        </p:txBody>
      </p:sp>
      <p:sp>
        <p:nvSpPr>
          <p:cNvPr id="88" name="Shape 88"/>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69850" lvl="0" marL="0" rtl="0">
              <a:lnSpc>
                <a:spcPct val="115000"/>
              </a:lnSpc>
              <a:spcBef>
                <a:spcPts val="0"/>
              </a:spcBef>
              <a:buClr>
                <a:schemeClr val="dk1"/>
              </a:buClr>
              <a:buSzPct val="100000"/>
              <a:buFont typeface="Arial"/>
              <a:buNone/>
            </a:pPr>
            <a:r>
              <a:rPr lang="en-US">
                <a:solidFill>
                  <a:srgbClr val="2D3B45"/>
                </a:solidFill>
                <a:highlight>
                  <a:srgbClr val="FFFFFF"/>
                </a:highlight>
              </a:rPr>
              <a:t>Transportation is a big issue for any densely populated cities. The traditional solution is to build more lanes to the road. This is a costly solution and become ineffective over time. Another solutions is to raise the efficiency of using existing infrastructure, or smart city transportation. This can be achieved by combining sensor data on public transportation with new cloud technology &amp; big data to help analyze the data and develop effective solutions.</a:t>
            </a:r>
          </a:p>
          <a:p>
            <a:pPr indent="-69850" lvl="0" marL="457200" rtl="0">
              <a:lnSpc>
                <a:spcPct val="115000"/>
              </a:lnSpc>
              <a:spcBef>
                <a:spcPts val="0"/>
              </a:spcBef>
              <a:buClr>
                <a:schemeClr val="dk1"/>
              </a:buClr>
              <a:buSzPct val="100000"/>
              <a:buFont typeface="Arial"/>
              <a:buNone/>
            </a:pPr>
            <a:r>
              <a:t/>
            </a:r>
            <a:endParaRPr>
              <a:solidFill>
                <a:srgbClr val="2D3B45"/>
              </a:solidFill>
              <a:highlight>
                <a:srgbClr val="FFFFFF"/>
              </a:highlight>
            </a:endParaRPr>
          </a:p>
          <a:p>
            <a:pPr indent="-69850" lvl="0" marL="0" rtl="0">
              <a:lnSpc>
                <a:spcPct val="115000"/>
              </a:lnSpc>
              <a:spcBef>
                <a:spcPts val="0"/>
              </a:spcBef>
              <a:buClr>
                <a:schemeClr val="dk1"/>
              </a:buClr>
              <a:buSzPct val="100000"/>
              <a:buFont typeface="Arial"/>
              <a:buNone/>
            </a:pPr>
            <a:r>
              <a:rPr lang="en-US">
                <a:solidFill>
                  <a:srgbClr val="2D3B45"/>
                </a:solidFill>
                <a:highlight>
                  <a:srgbClr val="FFFFFF"/>
                </a:highlight>
              </a:rPr>
              <a:t>In this project, we focus on building a Mobile Sensor cloud infrastructure (Iaas)</a:t>
            </a:r>
            <a:r>
              <a:rPr lang="en-US" sz="1050">
                <a:solidFill>
                  <a:srgbClr val="2D3B45"/>
                </a:solidFill>
                <a:highlight>
                  <a:srgbClr val="FFFFFF"/>
                </a:highlight>
              </a:rPr>
              <a:t>. The IaaS is capable of setting up, control, and management of mobile sensor as an on-demand service. </a:t>
            </a:r>
          </a:p>
          <a:p>
            <a:pPr indent="-69850" lvl="0" marL="0" rtl="0">
              <a:lnSpc>
                <a:spcPct val="115000"/>
              </a:lnSpc>
              <a:spcBef>
                <a:spcPts val="0"/>
              </a:spcBef>
              <a:buClr>
                <a:schemeClr val="dk1"/>
              </a:buClr>
              <a:buSzPct val="100000"/>
              <a:buFont typeface="Arial"/>
              <a:buNone/>
            </a:pPr>
            <a:r>
              <a:t/>
            </a:r>
            <a:endParaRPr>
              <a:solidFill>
                <a:srgbClr val="0000FF"/>
              </a:solidFill>
              <a:highlight>
                <a:srgbClr val="FFFFFF"/>
              </a:highlight>
            </a:endParaRPr>
          </a:p>
          <a:p>
            <a:pPr indent="-69850" lvl="0" marL="0" rtl="0">
              <a:lnSpc>
                <a:spcPct val="115000"/>
              </a:lnSpc>
              <a:spcBef>
                <a:spcPts val="0"/>
              </a:spcBef>
              <a:buClr>
                <a:schemeClr val="dk1"/>
              </a:buClr>
              <a:buSzPct val="100000"/>
              <a:buFont typeface="Arial"/>
              <a:buNone/>
            </a:pPr>
            <a:r>
              <a:rPr lang="en-US">
                <a:solidFill>
                  <a:srgbClr val="2D3B45"/>
                </a:solidFill>
                <a:highlight>
                  <a:srgbClr val="FFFFFF"/>
                </a:highlight>
              </a:rPr>
              <a:t>Bus Cloud will act as enabler, bring sensor data of bus network closer to the software development community. Sensor Data such as location sensor, temperature sensor, air pollution sensor, speed sensor..etc  can be utilised to develop various smart applications</a:t>
            </a:r>
          </a:p>
          <a:p>
            <a:pPr indent="-298450" lvl="0" marL="914400" rtl="0">
              <a:lnSpc>
                <a:spcPct val="115000"/>
              </a:lnSpc>
              <a:spcBef>
                <a:spcPts val="0"/>
              </a:spcBef>
              <a:buClr>
                <a:srgbClr val="2D3B45"/>
              </a:buClr>
              <a:buSzPct val="100000"/>
              <a:buAutoNum type="arabicPeriod"/>
            </a:pPr>
            <a:r>
              <a:rPr lang="en-US">
                <a:solidFill>
                  <a:srgbClr val="2D3B45"/>
                </a:solidFill>
                <a:highlight>
                  <a:srgbClr val="FFFFFF"/>
                </a:highlight>
              </a:rPr>
              <a:t>Transportation vehicle tracking: determine what time bus will arrive at the bus stop/ train station.</a:t>
            </a:r>
          </a:p>
          <a:p>
            <a:pPr indent="-298450" lvl="0" marL="914400" rtl="0">
              <a:lnSpc>
                <a:spcPct val="115000"/>
              </a:lnSpc>
              <a:spcBef>
                <a:spcPts val="0"/>
              </a:spcBef>
              <a:buClr>
                <a:srgbClr val="2D3B45"/>
              </a:buClr>
              <a:buSzPct val="100000"/>
              <a:buAutoNum type="arabicPeriod"/>
            </a:pPr>
            <a:r>
              <a:rPr lang="en-US">
                <a:solidFill>
                  <a:srgbClr val="2D3B45"/>
                </a:solidFill>
                <a:highlight>
                  <a:srgbClr val="FFFFFF"/>
                </a:highlight>
              </a:rPr>
              <a:t>Bus’ seats availability:  show available seats in the coming bus</a:t>
            </a:r>
          </a:p>
          <a:p>
            <a:pPr indent="-298450" lvl="0" marL="914400" rtl="0">
              <a:lnSpc>
                <a:spcPct val="115000"/>
              </a:lnSpc>
              <a:spcBef>
                <a:spcPts val="0"/>
              </a:spcBef>
              <a:buClr>
                <a:srgbClr val="2D3B45"/>
              </a:buClr>
              <a:buSzPct val="100000"/>
              <a:buAutoNum type="arabicPeriod"/>
            </a:pPr>
            <a:r>
              <a:rPr lang="en-US">
                <a:solidFill>
                  <a:srgbClr val="2D3B45"/>
                </a:solidFill>
                <a:highlight>
                  <a:srgbClr val="FFFFFF"/>
                </a:highlight>
              </a:rPr>
              <a:t>Bus allocation: determine the peak hours at certain locations to provide more public vehicles for the peak hours. </a:t>
            </a:r>
          </a:p>
          <a:p>
            <a:pPr indent="-69850" lvl="0" marL="0" rtl="0">
              <a:lnSpc>
                <a:spcPct val="115000"/>
              </a:lnSpc>
              <a:spcBef>
                <a:spcPts val="0"/>
              </a:spcBef>
              <a:buClr>
                <a:schemeClr val="dk1"/>
              </a:buClr>
              <a:buSzPct val="100000"/>
              <a:buFont typeface="Arial"/>
              <a:buNone/>
            </a:pPr>
            <a:r>
              <a:rPr lang="en-US">
                <a:solidFill>
                  <a:srgbClr val="2D3B45"/>
                </a:solidFill>
                <a:highlight>
                  <a:srgbClr val="FFFFFF"/>
                </a:highlight>
              </a:rPr>
              <a:t>We hope such smart software solutions in near future will help us raise the efficiency of our public transportation. Once smart city transportation work effectively, it will help reduce the traffic congestion, air pollution and parking places. </a:t>
            </a:r>
          </a:p>
        </p:txBody>
      </p:sp>
      <p:sp>
        <p:nvSpPr>
          <p:cNvPr id="98" name="Shape 98"/>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a:t>Tran</a:t>
            </a:r>
          </a:p>
          <a:p>
            <a:pPr indent="-228600" lvl="0" marL="457200" marR="0" rtl="0" algn="l">
              <a:spcBef>
                <a:spcPts val="0"/>
              </a:spcBef>
              <a:buChar char="-"/>
            </a:pPr>
            <a:r>
              <a:rPr lang="en-US"/>
              <a:t>Bus network</a:t>
            </a:r>
          </a:p>
          <a:p>
            <a:pPr indent="-228600" lvl="0" marL="457200" marR="0" rtl="0" algn="l">
              <a:spcBef>
                <a:spcPts val="0"/>
              </a:spcBef>
              <a:buChar char="-"/>
            </a:pPr>
            <a:r>
              <a:rPr lang="en-US"/>
              <a:t>Bus Cloud is deployed to AWS: to utilize its massive scalability and elasticity</a:t>
            </a:r>
          </a:p>
          <a:p>
            <a:pPr indent="-228600" lvl="0" marL="457200" marR="0" rtl="0" algn="l">
              <a:spcBef>
                <a:spcPts val="0"/>
              </a:spcBef>
              <a:buChar char="-"/>
            </a:pPr>
            <a:r>
              <a:rPr lang="en-US"/>
              <a:t>Application: web UI or Mobile UI</a:t>
            </a:r>
          </a:p>
        </p:txBody>
      </p:sp>
      <p:sp>
        <p:nvSpPr>
          <p:cNvPr id="107" name="Shape 107"/>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Physical Layer</a:t>
            </a:r>
          </a:p>
          <a:p>
            <a:pPr lvl="0" marR="0" rtl="0" algn="l">
              <a:spcBef>
                <a:spcPts val="0"/>
              </a:spcBef>
              <a:buNone/>
            </a:pPr>
            <a:r>
              <a:rPr lang="en-US"/>
              <a:t>Virtualization Component</a:t>
            </a:r>
          </a:p>
          <a:p>
            <a:pPr lvl="0" marR="0" rtl="0" algn="l">
              <a:spcBef>
                <a:spcPts val="0"/>
              </a:spcBef>
              <a:buNone/>
            </a:pPr>
            <a:r>
              <a:rPr lang="en-US"/>
              <a:t>Services Component:</a:t>
            </a:r>
          </a:p>
          <a:p>
            <a:pPr indent="-228600" lvl="0" marL="457200" marR="0" rtl="0" algn="l">
              <a:spcBef>
                <a:spcPts val="0"/>
              </a:spcBef>
              <a:buChar char="-"/>
            </a:pPr>
            <a:r>
              <a:rPr lang="en-US"/>
              <a:t>V-Sensor provisioning</a:t>
            </a:r>
          </a:p>
          <a:p>
            <a:pPr indent="-228600" lvl="0" marL="457200" marR="0" rtl="0" algn="l">
              <a:spcBef>
                <a:spcPts val="0"/>
              </a:spcBef>
              <a:buChar char="-"/>
            </a:pPr>
            <a:r>
              <a:rPr lang="en-US"/>
              <a:t>Monitoring</a:t>
            </a:r>
          </a:p>
          <a:p>
            <a:pPr indent="-228600" lvl="0" marL="457200" marR="0" rtl="0" algn="l">
              <a:spcBef>
                <a:spcPts val="0"/>
              </a:spcBef>
              <a:buChar char="-"/>
            </a:pPr>
            <a:r>
              <a:rPr lang="en-US"/>
              <a:t>Data Storage</a:t>
            </a:r>
          </a:p>
          <a:p>
            <a:pPr indent="-228600" lvl="0" marL="457200" marR="0" rtl="0" algn="l">
              <a:spcBef>
                <a:spcPts val="0"/>
              </a:spcBef>
              <a:buChar char="-"/>
            </a:pPr>
            <a:r>
              <a:rPr lang="en-US"/>
              <a:t>Billing</a:t>
            </a:r>
          </a:p>
          <a:p>
            <a:pPr indent="-228600" lvl="0" marL="457200" marR="0" rtl="0" algn="l">
              <a:spcBef>
                <a:spcPts val="0"/>
              </a:spcBef>
              <a:buChar char="-"/>
            </a:pPr>
            <a:r>
              <a:rPr lang="en-US"/>
              <a:t>Load Balancing</a:t>
            </a:r>
          </a:p>
          <a:p>
            <a:pPr indent="-228600" lvl="0" marL="457200" marR="0" rtl="0" algn="l">
              <a:spcBef>
                <a:spcPts val="0"/>
              </a:spcBef>
              <a:buChar char="-"/>
            </a:pPr>
            <a:r>
              <a:rPr lang="en-US"/>
              <a:t>Account Management</a:t>
            </a:r>
          </a:p>
          <a:p>
            <a:pPr lvl="0" marR="0" rtl="0" algn="l">
              <a:spcBef>
                <a:spcPts val="0"/>
              </a:spcBef>
              <a:buNone/>
            </a:pPr>
            <a:r>
              <a:rPr lang="en-US"/>
              <a:t>GUI: admin, provider, end-user role</a:t>
            </a:r>
          </a:p>
        </p:txBody>
      </p:sp>
      <p:sp>
        <p:nvSpPr>
          <p:cNvPr id="116" name="Shape 116"/>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1" lang="en-US">
                <a:solidFill>
                  <a:srgbClr val="0000FF"/>
                </a:solidFill>
              </a:rPr>
              <a:t>Sneha- We have three type of users for our application - Vendor (who provides the sensor), Admin , Customer (End User). Based on the role of the user different Dashboard is seen once the user Logs in . </a:t>
            </a:r>
          </a:p>
          <a:p>
            <a:pPr indent="0" lvl="0" marL="0" marR="0" rtl="0" algn="l">
              <a:spcBef>
                <a:spcPts val="0"/>
              </a:spcBef>
              <a:buClr>
                <a:schemeClr val="dk1"/>
              </a:buClr>
              <a:buSzPct val="25000"/>
              <a:buFont typeface="Arial"/>
              <a:buNone/>
            </a:pPr>
            <a:r>
              <a:rPr b="1" lang="en-US">
                <a:solidFill>
                  <a:srgbClr val="0000FF"/>
                </a:solidFill>
              </a:rPr>
              <a:t>Our Dashboard Provides Easy Navigation to the different functionalities of the user and its displayed on the Top part of the dashboard </a:t>
            </a:r>
          </a:p>
          <a:p>
            <a:pPr indent="0" lvl="0" marL="0" marR="0" rtl="0" algn="l">
              <a:spcBef>
                <a:spcPts val="0"/>
              </a:spcBef>
              <a:buClr>
                <a:schemeClr val="dk1"/>
              </a:buClr>
              <a:buSzPct val="25000"/>
              <a:buFont typeface="Arial"/>
              <a:buNone/>
            </a:pPr>
            <a:r>
              <a:rPr b="1" lang="en-US">
                <a:solidFill>
                  <a:srgbClr val="0000FF"/>
                </a:solidFill>
              </a:rPr>
              <a:t>User Details Like The Number of Registered Vehicles (and their states weather ON or OFF), Number of Registered Sensors, Billing Details etc are displayed in the form Graphs and Table</a:t>
            </a:r>
          </a:p>
          <a:p>
            <a:pPr indent="0" lvl="0" marL="0" marR="0" rtl="0" algn="l">
              <a:spcBef>
                <a:spcPts val="0"/>
              </a:spcBef>
              <a:buClr>
                <a:schemeClr val="dk1"/>
              </a:buClr>
              <a:buSzPct val="25000"/>
              <a:buFont typeface="Arial"/>
              <a:buNone/>
            </a:pPr>
            <a:r>
              <a:rPr b="1" lang="en-US">
                <a:solidFill>
                  <a:srgbClr val="0000FF"/>
                </a:solidFill>
              </a:rPr>
              <a:t>Dahsboard also Displays a google Map Showing the location of the mobile vehicle and the route its Travelling in</a:t>
            </a:r>
          </a:p>
        </p:txBody>
      </p:sp>
      <p:sp>
        <p:nvSpPr>
          <p:cNvPr id="123" name="Shape 123"/>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Sneha - </a:t>
            </a:r>
          </a:p>
          <a:p>
            <a:pPr lvl="0" marR="0" rtl="0" algn="l">
              <a:spcBef>
                <a:spcPts val="0"/>
              </a:spcBef>
              <a:buNone/>
            </a:pPr>
            <a:r>
              <a:rPr lang="en-US"/>
              <a:t>Monitoring Component provides monitoring details of the sensor -&gt; The input for the monitoring is from 2 sources </a:t>
            </a:r>
          </a:p>
          <a:p>
            <a:pPr lvl="0" marR="0" rtl="0" algn="l">
              <a:spcBef>
                <a:spcPts val="0"/>
              </a:spcBef>
              <a:buNone/>
            </a:pPr>
            <a:r>
              <a:rPr lang="en-US"/>
              <a:t>1 - Virtualization component - which consists of the details of the virtual sensors</a:t>
            </a:r>
          </a:p>
          <a:p>
            <a:pPr lvl="0" marR="0" rtl="0" algn="l">
              <a:spcBef>
                <a:spcPts val="0"/>
              </a:spcBef>
              <a:buNone/>
            </a:pPr>
            <a:r>
              <a:rPr lang="en-US"/>
              <a:t>2- Resource Manager - which consists of the details of the Physical Sensors and Devices </a:t>
            </a:r>
          </a:p>
          <a:p>
            <a:pPr lvl="0" marR="0" rtl="0" algn="l">
              <a:spcBef>
                <a:spcPts val="0"/>
              </a:spcBef>
              <a:buNone/>
            </a:pPr>
            <a:r>
              <a:t/>
            </a:r>
            <a:endParaRPr/>
          </a:p>
          <a:p>
            <a:pPr lvl="0" marR="0" rtl="0" algn="l">
              <a:spcBef>
                <a:spcPts val="0"/>
              </a:spcBef>
              <a:buNone/>
            </a:pPr>
            <a:r>
              <a:rPr lang="en-US"/>
              <a:t>Provide status of the sensor, v-sensor and mobile device and their usage to users, which will be the input for billing components.</a:t>
            </a:r>
          </a:p>
          <a:p>
            <a:pPr lvl="0" marR="0" rtl="0" algn="l">
              <a:spcBef>
                <a:spcPts val="0"/>
              </a:spcBef>
              <a:buNone/>
            </a:pPr>
            <a:r>
              <a:t/>
            </a:r>
            <a:endParaRPr/>
          </a:p>
          <a:p>
            <a:pPr lvl="0" marR="0" rtl="0" algn="l">
              <a:spcBef>
                <a:spcPts val="0"/>
              </a:spcBef>
              <a:buNone/>
            </a:pPr>
            <a:r>
              <a:rPr lang="en-US"/>
              <a:t>Base on their role, the component provide 3 different views </a:t>
            </a:r>
          </a:p>
          <a:p>
            <a:pPr lvl="0" marR="0" rtl="0" algn="l">
              <a:spcBef>
                <a:spcPts val="0"/>
              </a:spcBef>
              <a:buNone/>
            </a:pPr>
            <a:r>
              <a:t/>
            </a:r>
            <a:endParaRPr/>
          </a:p>
          <a:p>
            <a:pPr lvl="0" marR="0" rtl="0" algn="l">
              <a:spcBef>
                <a:spcPts val="0"/>
              </a:spcBef>
              <a:buNone/>
            </a:pPr>
            <a:r>
              <a:rPr lang="en-US"/>
              <a:t>Depend on the user role the monitoring interface for each group of user have different functionalities:</a:t>
            </a:r>
          </a:p>
          <a:p>
            <a:pPr indent="-298450" lvl="0" marL="914400" rtl="0">
              <a:lnSpc>
                <a:spcPct val="115000"/>
              </a:lnSpc>
              <a:spcBef>
                <a:spcPts val="0"/>
              </a:spcBef>
              <a:buClr>
                <a:schemeClr val="dk1"/>
              </a:buClr>
              <a:buSzPct val="100000"/>
              <a:buChar char="-"/>
            </a:pPr>
            <a:r>
              <a:rPr b="1" lang="en-US"/>
              <a:t>The system admin:</a:t>
            </a:r>
            <a:r>
              <a:rPr lang="en-US"/>
              <a:t> should be able to monitor the resource usage for billing and sensor state to monitor health.</a:t>
            </a:r>
          </a:p>
          <a:p>
            <a:pPr lvl="0" rtl="0">
              <a:lnSpc>
                <a:spcPct val="115000"/>
              </a:lnSpc>
              <a:spcBef>
                <a:spcPts val="0"/>
              </a:spcBef>
              <a:buClr>
                <a:schemeClr val="dk1"/>
              </a:buClr>
              <a:buSzPct val="100000"/>
              <a:buFont typeface="Arial"/>
              <a:buNone/>
            </a:pPr>
            <a:r>
              <a:t/>
            </a:r>
            <a:endParaRPr/>
          </a:p>
          <a:p>
            <a:pPr indent="-298450" lvl="0" marL="914400" rtl="0">
              <a:lnSpc>
                <a:spcPct val="115000"/>
              </a:lnSpc>
              <a:spcBef>
                <a:spcPts val="0"/>
              </a:spcBef>
              <a:buClr>
                <a:schemeClr val="dk1"/>
              </a:buClr>
              <a:buSzPct val="100000"/>
              <a:buChar char="-"/>
            </a:pPr>
            <a:r>
              <a:rPr b="1" lang="en-US"/>
              <a:t>The end user:</a:t>
            </a:r>
            <a:r>
              <a:rPr lang="en-US"/>
              <a:t> should be able to monitor his personal data usage and service consumption.</a:t>
            </a:r>
          </a:p>
          <a:p>
            <a:pPr lvl="0" rtl="0">
              <a:lnSpc>
                <a:spcPct val="115000"/>
              </a:lnSpc>
              <a:spcBef>
                <a:spcPts val="0"/>
              </a:spcBef>
              <a:buClr>
                <a:schemeClr val="dk1"/>
              </a:buClr>
              <a:buSzPct val="100000"/>
              <a:buFont typeface="Arial"/>
              <a:buNone/>
            </a:pPr>
            <a:r>
              <a:t/>
            </a:r>
            <a:endParaRPr/>
          </a:p>
          <a:p>
            <a:pPr indent="-298450" lvl="0" marL="914400" rtl="0">
              <a:lnSpc>
                <a:spcPct val="115000"/>
              </a:lnSpc>
              <a:spcBef>
                <a:spcPts val="0"/>
              </a:spcBef>
              <a:buClr>
                <a:schemeClr val="dk1"/>
              </a:buClr>
              <a:buSzPct val="100000"/>
              <a:buChar char="-"/>
            </a:pPr>
            <a:r>
              <a:rPr b="1" lang="en-US"/>
              <a:t>The sensor network provider</a:t>
            </a:r>
            <a:r>
              <a:rPr lang="en-US"/>
              <a:t> should be able to monitor the actual physical state of sensor to perform maintenance, provision and deprovision sensors.</a:t>
            </a:r>
          </a:p>
        </p:txBody>
      </p:sp>
      <p:sp>
        <p:nvSpPr>
          <p:cNvPr id="135" name="Shape 135"/>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1" lang="en-US">
                <a:solidFill>
                  <a:srgbClr val="0000FF"/>
                </a:solidFill>
              </a:rPr>
              <a:t>Sneha - </a:t>
            </a:r>
            <a:r>
              <a:rPr lang="en-US">
                <a:latin typeface="Calibri"/>
                <a:ea typeface="Calibri"/>
                <a:cs typeface="Calibri"/>
                <a:sym typeface="Calibri"/>
              </a:rPr>
              <a:t>Load Balancing is performed on the Client’s API Requests. The algorithm used to achieve load balancing in Round Robin. Round robin algorithm alternates requests between servers in a stateless manner. In the current setup the application is running on 2 different servers on ports 8081 and 8082 respectively. The load balancer is configured to run on port 8083. The Load Balancer alternately forwards the request to each of the servers. The first Request goes to the server running on port 8081; the second request goes to the server running on port 8082. This is how the load on the servers are balanced.</a:t>
            </a:r>
          </a:p>
          <a:p>
            <a:pPr indent="0" lvl="0" marL="0" marR="0" rtl="0" algn="l">
              <a:spcBef>
                <a:spcPts val="0"/>
              </a:spcBef>
              <a:buClr>
                <a:schemeClr val="dk1"/>
              </a:buClr>
              <a:buSzPct val="25000"/>
              <a:buFont typeface="Arial"/>
              <a:buNone/>
            </a:pPr>
            <a:r>
              <a:t/>
            </a:r>
            <a:endParaRPr b="1">
              <a:solidFill>
                <a:srgbClr val="0000FF"/>
              </a:solidFill>
            </a:endParaRPr>
          </a:p>
        </p:txBody>
      </p:sp>
      <p:sp>
        <p:nvSpPr>
          <p:cNvPr id="142" name="Shape 142"/>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1" lang="en-US">
                <a:solidFill>
                  <a:srgbClr val="0000FF"/>
                </a:solidFill>
              </a:rPr>
              <a:t>Resource Allocation</a:t>
            </a:r>
          </a:p>
        </p:txBody>
      </p:sp>
      <p:sp>
        <p:nvSpPr>
          <p:cNvPr id="151" name="Shape 151"/>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1846367"/>
            <a:ext cx="7772400" cy="127402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3" name="Shape 13"/>
          <p:cNvSpPr txBox="1"/>
          <p:nvPr>
            <p:ph idx="1" type="subTitle"/>
          </p:nvPr>
        </p:nvSpPr>
        <p:spPr>
          <a:xfrm>
            <a:off x="1371600" y="3368039"/>
            <a:ext cx="6400799" cy="1518919"/>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lnSpc>
                <a:spcPct val="100000"/>
              </a:lnSpc>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lnSpc>
                <a:spcPct val="100000"/>
              </a:lnSpc>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0" name="Shape 70"/>
          <p:cNvSpPr txBox="1"/>
          <p:nvPr>
            <p:ph idx="1" type="body"/>
          </p:nvPr>
        </p:nvSpPr>
        <p:spPr>
          <a:xfrm rot="5400000">
            <a:off x="2610748" y="-766708"/>
            <a:ext cx="3922501" cy="8229600"/>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5122437" y="1744979"/>
            <a:ext cx="5071320" cy="20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6" name="Shape 76"/>
          <p:cNvSpPr txBox="1"/>
          <p:nvPr>
            <p:ph idx="1" type="body"/>
          </p:nvPr>
        </p:nvSpPr>
        <p:spPr>
          <a:xfrm rot="5400000">
            <a:off x="931438" y="-236218"/>
            <a:ext cx="5071320" cy="60197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9" name="Shape 19"/>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722312" y="3819314"/>
            <a:ext cx="7772400" cy="11804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5" name="Shape 25"/>
          <p:cNvSpPr txBox="1"/>
          <p:nvPr>
            <p:ph idx="1" type="body"/>
          </p:nvPr>
        </p:nvSpPr>
        <p:spPr>
          <a:xfrm>
            <a:off x="722312" y="2519150"/>
            <a:ext cx="7772400" cy="1300162"/>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lnSpc>
                <a:spcPct val="100000"/>
              </a:lnSpc>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lnSpc>
                <a:spcPct val="100000"/>
              </a:lnSpc>
              <a:spcBef>
                <a:spcPts val="32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1" name="Shape 31"/>
          <p:cNvSpPr txBox="1"/>
          <p:nvPr>
            <p:ph idx="1" type="body"/>
          </p:nvPr>
        </p:nvSpPr>
        <p:spPr>
          <a:xfrm>
            <a:off x="457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648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8" name="Shape 38"/>
          <p:cNvSpPr txBox="1"/>
          <p:nvPr>
            <p:ph idx="1" type="body"/>
          </p:nvPr>
        </p:nvSpPr>
        <p:spPr>
          <a:xfrm>
            <a:off x="457200" y="1330429"/>
            <a:ext cx="4040187"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57200" y="1884891"/>
            <a:ext cx="4040187"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45026" y="1330429"/>
            <a:ext cx="4041773"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45026" y="1884891"/>
            <a:ext cx="4041773"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7" name="Shape 4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457200" y="236641"/>
            <a:ext cx="3008313" cy="100711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6" name="Shape 56"/>
          <p:cNvSpPr txBox="1"/>
          <p:nvPr>
            <p:ph idx="1" type="body"/>
          </p:nvPr>
        </p:nvSpPr>
        <p:spPr>
          <a:xfrm>
            <a:off x="3575050" y="236642"/>
            <a:ext cx="5111750" cy="50726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457200" y="1243754"/>
            <a:ext cx="3008313" cy="406558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1792288" y="4160519"/>
            <a:ext cx="5486399" cy="49117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3" name="Shape 63"/>
          <p:cNvSpPr/>
          <p:nvPr>
            <p:ph idx="2" type="pic"/>
          </p:nvPr>
        </p:nvSpPr>
        <p:spPr>
          <a:xfrm>
            <a:off x="1792288" y="531072"/>
            <a:ext cx="5486399" cy="3566158"/>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100000"/>
              </a:lnSpc>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100000"/>
              </a:lnSpc>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792288" y="4651692"/>
            <a:ext cx="5486399" cy="69754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 name="Shape 7"/>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youtu.be/9mgMhlu86y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0" l="0" r="0" t="0"/>
          <a:stretch/>
        </p:blipFill>
        <p:spPr>
          <a:xfrm>
            <a:off x="-88900" y="-31879"/>
            <a:ext cx="9321900" cy="6006299"/>
          </a:xfrm>
          <a:prstGeom prst="rect">
            <a:avLst/>
          </a:prstGeom>
          <a:noFill/>
          <a:ln>
            <a:noFill/>
          </a:ln>
        </p:spPr>
      </p:pic>
      <p:sp>
        <p:nvSpPr>
          <p:cNvPr id="85" name="Shape 85"/>
          <p:cNvSpPr txBox="1"/>
          <p:nvPr/>
        </p:nvSpPr>
        <p:spPr>
          <a:xfrm>
            <a:off x="1150850" y="3566250"/>
            <a:ext cx="2316300" cy="1416000"/>
          </a:xfrm>
          <a:prstGeom prst="rect">
            <a:avLst/>
          </a:prstGeom>
          <a:noFill/>
          <a:ln>
            <a:noFill/>
          </a:ln>
        </p:spPr>
        <p:txBody>
          <a:bodyPr anchorCtr="0" anchor="t" bIns="91425" lIns="91425" rIns="91425" tIns="91425">
            <a:noAutofit/>
          </a:bodyPr>
          <a:lstStyle/>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Sneha</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Khanh Dao</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Tran Pham</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Mohamad</a:t>
            </a:r>
          </a:p>
          <a:p>
            <a:pPr lvl="0" marR="0" rtl="0">
              <a:lnSpc>
                <a:spcPct val="120000"/>
              </a:lnSpc>
              <a:spcBef>
                <a:spcPts val="1000"/>
              </a:spcBef>
              <a:buNone/>
            </a:pPr>
            <a:r>
              <a:t/>
            </a:r>
            <a:endParaRPr sz="1300">
              <a:solidFill>
                <a:srgbClr val="353744"/>
              </a:solidFill>
              <a:latin typeface="Proxima Nova"/>
              <a:ea typeface="Proxima Nova"/>
              <a:cs typeface="Proxima Nova"/>
              <a:sym typeface="Proxima Nova"/>
            </a:endParaRPr>
          </a:p>
          <a:p>
            <a:pPr lvl="0" marR="0" rtl="0">
              <a:lnSpc>
                <a:spcPct val="120000"/>
              </a:lnSpc>
              <a:spcBef>
                <a:spcPts val="1000"/>
              </a:spcBef>
              <a:buNone/>
            </a:pPr>
            <a:r>
              <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63" name="Shape 163"/>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64" name="Shape 164"/>
          <p:cNvSpPr txBox="1"/>
          <p:nvPr/>
        </p:nvSpPr>
        <p:spPr>
          <a:xfrm>
            <a:off x="2569200" y="0"/>
            <a:ext cx="4301400" cy="833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Sensor Provisioning</a:t>
            </a:r>
          </a:p>
        </p:txBody>
      </p:sp>
      <p:sp>
        <p:nvSpPr>
          <p:cNvPr id="165" name="Shape 165"/>
          <p:cNvSpPr txBox="1"/>
          <p:nvPr/>
        </p:nvSpPr>
        <p:spPr>
          <a:xfrm>
            <a:off x="295800" y="1121400"/>
            <a:ext cx="8848200" cy="3700800"/>
          </a:xfrm>
          <a:prstGeom prst="rect">
            <a:avLst/>
          </a:prstGeom>
          <a:noFill/>
          <a:ln>
            <a:noFill/>
          </a:ln>
        </p:spPr>
        <p:txBody>
          <a:bodyPr anchorCtr="0" anchor="t" bIns="91425" lIns="91425" rIns="91425" tIns="91425">
            <a:noAutofit/>
          </a:bodyPr>
          <a:lstStyle/>
          <a:p>
            <a:pPr lvl="0" rtl="0">
              <a:spcBef>
                <a:spcPts val="0"/>
              </a:spcBef>
              <a:buNone/>
            </a:pPr>
            <a:br>
              <a:rPr lang="en-US" sz="1800"/>
            </a:br>
          </a:p>
          <a:p>
            <a:pPr lvl="0" rtl="0">
              <a:spcBef>
                <a:spcPts val="0"/>
              </a:spcBef>
              <a:buNone/>
            </a:pPr>
            <a:r>
              <a:t/>
            </a:r>
            <a:endParaRPr sz="1800"/>
          </a:p>
          <a:p>
            <a:pPr lvl="0" rtl="0">
              <a:spcBef>
                <a:spcPts val="0"/>
              </a:spcBef>
              <a:buClr>
                <a:srgbClr val="000000"/>
              </a:buClr>
              <a:buFont typeface="Arial"/>
              <a:buNone/>
            </a:pPr>
            <a:r>
              <a:t/>
            </a:r>
            <a:endParaRPr sz="1800"/>
          </a:p>
          <a:p>
            <a:pPr lvl="0" marR="0" rtl="0" algn="l">
              <a:lnSpc>
                <a:spcPct val="100000"/>
              </a:lnSpc>
              <a:spcBef>
                <a:spcPts val="0"/>
              </a:spcBef>
              <a:spcAft>
                <a:spcPts val="0"/>
              </a:spcAft>
              <a:buNone/>
            </a:pPr>
            <a:r>
              <a:t/>
            </a:r>
            <a:endParaRPr sz="1800">
              <a:solidFill>
                <a:schemeClr val="dk1"/>
              </a:solidFill>
            </a:endParaRPr>
          </a:p>
        </p:txBody>
      </p:sp>
      <p:pic>
        <p:nvPicPr>
          <p:cNvPr id="166" name="Shape 166"/>
          <p:cNvPicPr preferRelativeResize="0"/>
          <p:nvPr/>
        </p:nvPicPr>
        <p:blipFill>
          <a:blip r:embed="rId4">
            <a:alphaModFix/>
          </a:blip>
          <a:stretch>
            <a:fillRect/>
          </a:stretch>
        </p:blipFill>
        <p:spPr>
          <a:xfrm>
            <a:off x="3540949" y="1456350"/>
            <a:ext cx="5280000" cy="2685649"/>
          </a:xfrm>
          <a:prstGeom prst="rect">
            <a:avLst/>
          </a:prstGeom>
          <a:noFill/>
          <a:ln>
            <a:noFill/>
          </a:ln>
        </p:spPr>
      </p:pic>
      <p:sp>
        <p:nvSpPr>
          <p:cNvPr id="167" name="Shape 167"/>
          <p:cNvSpPr txBox="1"/>
          <p:nvPr/>
        </p:nvSpPr>
        <p:spPr>
          <a:xfrm>
            <a:off x="0" y="2087525"/>
            <a:ext cx="3578400" cy="2467800"/>
          </a:xfrm>
          <a:prstGeom prst="rect">
            <a:avLst/>
          </a:prstGeom>
          <a:noFill/>
          <a:ln>
            <a:noFill/>
          </a:ln>
        </p:spPr>
        <p:txBody>
          <a:bodyPr anchorCtr="0" anchor="t" bIns="91425" lIns="91425" rIns="91425" tIns="91425">
            <a:noAutofit/>
          </a:bodyPr>
          <a:lstStyle/>
          <a:p>
            <a:pPr indent="-342900" lvl="0" marL="457200" rtl="0">
              <a:spcBef>
                <a:spcPts val="0"/>
              </a:spcBef>
              <a:buClr>
                <a:schemeClr val="dk1"/>
              </a:buClr>
              <a:buSzPct val="100000"/>
              <a:buChar char="●"/>
            </a:pPr>
            <a:r>
              <a:rPr lang="en-US" sz="1800">
                <a:solidFill>
                  <a:schemeClr val="dk1"/>
                </a:solidFill>
              </a:rPr>
              <a:t>Mapping Relationship of sensors</a:t>
            </a:r>
          </a:p>
          <a:p>
            <a:pPr indent="-342900" lvl="0" marL="457200" rtl="0">
              <a:spcBef>
                <a:spcPts val="0"/>
              </a:spcBef>
              <a:buClr>
                <a:schemeClr val="dk1"/>
              </a:buClr>
              <a:buSzPct val="100000"/>
              <a:buChar char="●"/>
            </a:pPr>
            <a:r>
              <a:rPr lang="en-US" sz="1800">
                <a:solidFill>
                  <a:schemeClr val="dk1"/>
                </a:solidFill>
              </a:rPr>
              <a:t>Multitenancy at Sensor level</a:t>
            </a:r>
          </a:p>
          <a:p>
            <a:pPr indent="-342900" lvl="0" marL="457200" rtl="0">
              <a:spcBef>
                <a:spcPts val="0"/>
              </a:spcBef>
              <a:buClr>
                <a:schemeClr val="dk1"/>
              </a:buClr>
              <a:buSzPct val="100000"/>
              <a:buChar char="●"/>
            </a:pPr>
            <a:r>
              <a:rPr lang="en-US" sz="1800">
                <a:solidFill>
                  <a:schemeClr val="dk1"/>
                </a:solidFill>
              </a:rPr>
              <a:t>Quality of Service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73" name="Shape 173"/>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74" name="Shape 174"/>
          <p:cNvSpPr txBox="1"/>
          <p:nvPr/>
        </p:nvSpPr>
        <p:spPr>
          <a:xfrm>
            <a:off x="2569200" y="0"/>
            <a:ext cx="4301400" cy="833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Use-case Diagram</a:t>
            </a:r>
          </a:p>
        </p:txBody>
      </p:sp>
      <p:sp>
        <p:nvSpPr>
          <p:cNvPr id="175" name="Shape 175"/>
          <p:cNvSpPr txBox="1"/>
          <p:nvPr/>
        </p:nvSpPr>
        <p:spPr>
          <a:xfrm>
            <a:off x="295800" y="1121400"/>
            <a:ext cx="8848200" cy="3700800"/>
          </a:xfrm>
          <a:prstGeom prst="rect">
            <a:avLst/>
          </a:prstGeom>
          <a:noFill/>
          <a:ln>
            <a:noFill/>
          </a:ln>
        </p:spPr>
        <p:txBody>
          <a:bodyPr anchorCtr="0" anchor="t" bIns="91425" lIns="91425" rIns="91425" tIns="91425">
            <a:noAutofit/>
          </a:bodyPr>
          <a:lstStyle/>
          <a:p>
            <a:pPr lvl="0" rtl="0">
              <a:spcBef>
                <a:spcPts val="0"/>
              </a:spcBef>
              <a:buNone/>
            </a:pPr>
            <a:br>
              <a:rPr lang="en-US" sz="1800"/>
            </a:br>
          </a:p>
          <a:p>
            <a:pPr lvl="0" rtl="0">
              <a:spcBef>
                <a:spcPts val="0"/>
              </a:spcBef>
              <a:buNone/>
            </a:pPr>
            <a:r>
              <a:t/>
            </a:r>
            <a:endParaRPr sz="1800"/>
          </a:p>
          <a:p>
            <a:pPr lvl="0" rtl="0">
              <a:spcBef>
                <a:spcPts val="0"/>
              </a:spcBef>
              <a:buClr>
                <a:srgbClr val="000000"/>
              </a:buClr>
              <a:buFont typeface="Arial"/>
              <a:buNone/>
            </a:pPr>
            <a:r>
              <a:t/>
            </a:r>
            <a:endParaRPr sz="1800"/>
          </a:p>
          <a:p>
            <a:pPr lvl="0" marR="0" rtl="0" algn="l">
              <a:lnSpc>
                <a:spcPct val="100000"/>
              </a:lnSpc>
              <a:spcBef>
                <a:spcPts val="0"/>
              </a:spcBef>
              <a:spcAft>
                <a:spcPts val="0"/>
              </a:spcAft>
              <a:buNone/>
            </a:pPr>
            <a:r>
              <a:t/>
            </a:r>
            <a:endParaRPr sz="1800">
              <a:solidFill>
                <a:schemeClr val="dk1"/>
              </a:solidFill>
            </a:endParaRPr>
          </a:p>
        </p:txBody>
      </p:sp>
      <p:pic>
        <p:nvPicPr>
          <p:cNvPr id="176" name="Shape 176"/>
          <p:cNvPicPr preferRelativeResize="0"/>
          <p:nvPr/>
        </p:nvPicPr>
        <p:blipFill>
          <a:blip r:embed="rId4">
            <a:alphaModFix/>
          </a:blip>
          <a:stretch>
            <a:fillRect/>
          </a:stretch>
        </p:blipFill>
        <p:spPr>
          <a:xfrm>
            <a:off x="748173" y="833100"/>
            <a:ext cx="7647649" cy="4868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pic>
        <p:nvPicPr>
          <p:cNvPr id="181" name="Shape 181"/>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82" name="Shape 182"/>
          <p:cNvSpPr txBox="1"/>
          <p:nvPr/>
        </p:nvSpPr>
        <p:spPr>
          <a:xfrm>
            <a:off x="2473075" y="0"/>
            <a:ext cx="4956300" cy="6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Deployment Design</a:t>
            </a:r>
          </a:p>
        </p:txBody>
      </p:sp>
      <p:sp>
        <p:nvSpPr>
          <p:cNvPr id="183" name="Shape 183"/>
          <p:cNvSpPr txBox="1"/>
          <p:nvPr/>
        </p:nvSpPr>
        <p:spPr>
          <a:xfrm>
            <a:off x="157000" y="1693375"/>
            <a:ext cx="8825700" cy="41157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84" name="Shape 184"/>
          <p:cNvPicPr preferRelativeResize="0"/>
          <p:nvPr/>
        </p:nvPicPr>
        <p:blipFill>
          <a:blip r:embed="rId4">
            <a:alphaModFix/>
          </a:blip>
          <a:stretch>
            <a:fillRect/>
          </a:stretch>
        </p:blipFill>
        <p:spPr>
          <a:xfrm>
            <a:off x="1992099" y="772899"/>
            <a:ext cx="4396773" cy="5036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8" name="Shape 188"/>
        <p:cNvGrpSpPr/>
        <p:nvPr/>
      </p:nvGrpSpPr>
      <p:grpSpPr>
        <a:xfrm>
          <a:off x="0" y="0"/>
          <a:ext cx="0" cy="0"/>
          <a:chOff x="0" y="0"/>
          <a:chExt cx="0" cy="0"/>
        </a:xfrm>
      </p:grpSpPr>
      <p:pic>
        <p:nvPicPr>
          <p:cNvPr id="189" name="Shape 189"/>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90" name="Shape 190"/>
          <p:cNvSpPr txBox="1"/>
          <p:nvPr/>
        </p:nvSpPr>
        <p:spPr>
          <a:xfrm>
            <a:off x="2473075" y="0"/>
            <a:ext cx="4956300" cy="6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Technology stack</a:t>
            </a:r>
          </a:p>
        </p:txBody>
      </p:sp>
      <p:sp>
        <p:nvSpPr>
          <p:cNvPr id="191" name="Shape 191"/>
          <p:cNvSpPr txBox="1"/>
          <p:nvPr/>
        </p:nvSpPr>
        <p:spPr>
          <a:xfrm>
            <a:off x="162400" y="1218775"/>
            <a:ext cx="8825700" cy="41157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MySQL</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NodeJS</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Sequelize</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Express</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bcrypt</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csrf-crypto</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http-proxy</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Handlebar</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Angular</a:t>
            </a: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Bootstrap UI</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ctrTitle"/>
          </p:nvPr>
        </p:nvSpPr>
        <p:spPr>
          <a:xfrm>
            <a:off x="685800" y="1846367"/>
            <a:ext cx="7772400" cy="1274100"/>
          </a:xfrm>
          <a:prstGeom prst="rect">
            <a:avLst/>
          </a:prstGeom>
        </p:spPr>
        <p:txBody>
          <a:bodyPr anchorCtr="0" anchor="ctr" bIns="91425" lIns="91425" rIns="91425" tIns="91425">
            <a:noAutofit/>
          </a:bodyPr>
          <a:lstStyle/>
          <a:p>
            <a:pPr lvl="0">
              <a:spcBef>
                <a:spcPts val="0"/>
              </a:spcBef>
              <a:buNone/>
            </a:pPr>
            <a:r>
              <a:t/>
            </a:r>
            <a:endParaRPr/>
          </a:p>
        </p:txBody>
      </p:sp>
      <p:sp>
        <p:nvSpPr>
          <p:cNvPr id="197" name="Shape 197"/>
          <p:cNvSpPr txBox="1"/>
          <p:nvPr>
            <p:ph idx="1" type="subTitle"/>
          </p:nvPr>
        </p:nvSpPr>
        <p:spPr>
          <a:xfrm>
            <a:off x="1371600" y="3368039"/>
            <a:ext cx="6400800" cy="15189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pic>
        <p:nvPicPr>
          <p:cNvPr id="202" name="Shape 202"/>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03" name="Shape 203"/>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04" name="Shape 204"/>
          <p:cNvSpPr txBox="1"/>
          <p:nvPr/>
        </p:nvSpPr>
        <p:spPr>
          <a:xfrm>
            <a:off x="3913325" y="-2962"/>
            <a:ext cx="19314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Demo</a:t>
            </a:r>
          </a:p>
        </p:txBody>
      </p:sp>
      <p:sp>
        <p:nvSpPr>
          <p:cNvPr id="205" name="Shape 205"/>
          <p:cNvSpPr txBox="1"/>
          <p:nvPr/>
        </p:nvSpPr>
        <p:spPr>
          <a:xfrm>
            <a:off x="417525" y="2124475"/>
            <a:ext cx="8424300" cy="1854300"/>
          </a:xfrm>
          <a:prstGeom prst="rect">
            <a:avLst/>
          </a:prstGeom>
          <a:noFill/>
          <a:ln>
            <a:noFill/>
          </a:ln>
        </p:spPr>
        <p:txBody>
          <a:bodyPr anchorCtr="0" anchor="ctr" bIns="91425" lIns="91425" rIns="91425" tIns="91425">
            <a:noAutofit/>
          </a:bodyPr>
          <a:lstStyle/>
          <a:p>
            <a:pPr lvl="0">
              <a:spcBef>
                <a:spcPts val="0"/>
              </a:spcBef>
              <a:buNone/>
            </a:pPr>
            <a:r>
              <a:rPr lang="en-US" sz="4800" u="sng">
                <a:solidFill>
                  <a:schemeClr val="hlink"/>
                </a:solidFill>
                <a:hlinkClick r:id="rId4"/>
              </a:rPr>
              <a:t>https://youtu.be/9mgMhlu86yg</a:t>
            </a:r>
          </a:p>
          <a:p>
            <a:pPr lvl="0" rtl="0">
              <a:spcBef>
                <a:spcPts val="0"/>
              </a:spcBef>
              <a:buNone/>
            </a:pPr>
            <a:r>
              <a:t/>
            </a:r>
            <a:endParaRPr sz="4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b="0" l="0" r="0" t="0"/>
          <a:stretch/>
        </p:blipFill>
        <p:spPr>
          <a:xfrm>
            <a:off x="12700" y="279400"/>
            <a:ext cx="9144000" cy="56754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b="0" l="0" r="0" t="0"/>
          <a:stretch/>
        </p:blipFill>
        <p:spPr>
          <a:xfrm>
            <a:off x="18900" y="0"/>
            <a:ext cx="9125100" cy="5943600"/>
          </a:xfrm>
          <a:prstGeom prst="rect">
            <a:avLst/>
          </a:prstGeom>
          <a:noFill/>
          <a:ln>
            <a:noFill/>
          </a:ln>
        </p:spPr>
      </p:pic>
      <p:sp>
        <p:nvSpPr>
          <p:cNvPr id="91" name="Shape 91"/>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92" name="Shape 92"/>
          <p:cNvSpPr txBox="1"/>
          <p:nvPr/>
        </p:nvSpPr>
        <p:spPr>
          <a:xfrm>
            <a:off x="426525" y="0"/>
            <a:ext cx="9061200" cy="1448100"/>
          </a:xfrm>
          <a:prstGeom prst="rect">
            <a:avLst/>
          </a:prstGeom>
          <a:noFill/>
          <a:ln>
            <a:noFill/>
          </a:ln>
        </p:spPr>
        <p:txBody>
          <a:bodyPr anchorCtr="0" anchor="ctr" bIns="91425" lIns="91425" rIns="91425" tIns="91425">
            <a:noAutofit/>
          </a:bodyPr>
          <a:lstStyle/>
          <a:p>
            <a:pPr indent="0" lvl="0" marL="0" marR="0" rtl="0" algn="ctr">
              <a:lnSpc>
                <a:spcPct val="115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CMPE </a:t>
            </a:r>
            <a:r>
              <a:rPr b="1" lang="en-US" sz="4400">
                <a:solidFill>
                  <a:srgbClr val="3C78D8"/>
                </a:solidFill>
                <a:latin typeface="Calibri"/>
                <a:ea typeface="Calibri"/>
                <a:cs typeface="Calibri"/>
                <a:sym typeface="Calibri"/>
              </a:rPr>
              <a:t>281</a:t>
            </a:r>
            <a:r>
              <a:rPr b="1" i="0" lang="en-US" sz="4400" u="none" cap="none" strike="noStrike">
                <a:solidFill>
                  <a:srgbClr val="3C78D8"/>
                </a:solidFill>
                <a:latin typeface="Calibri"/>
                <a:ea typeface="Calibri"/>
                <a:cs typeface="Calibri"/>
                <a:sym typeface="Calibri"/>
              </a:rPr>
              <a:t> - </a:t>
            </a:r>
            <a:r>
              <a:rPr b="1" lang="en-US" sz="4400">
                <a:solidFill>
                  <a:srgbClr val="3C78D8"/>
                </a:solidFill>
                <a:latin typeface="Calibri"/>
                <a:ea typeface="Calibri"/>
                <a:cs typeface="Calibri"/>
                <a:sym typeface="Calibri"/>
              </a:rPr>
              <a:t>Term Project</a:t>
            </a:r>
            <a:r>
              <a:rPr b="1" i="0" lang="en-US" sz="4400" u="none" cap="none" strike="noStrike">
                <a:solidFill>
                  <a:srgbClr val="3C78D8"/>
                </a:solidFill>
                <a:latin typeface="Calibri"/>
                <a:ea typeface="Calibri"/>
                <a:cs typeface="Calibri"/>
                <a:sym typeface="Calibri"/>
              </a:rPr>
              <a:t> </a:t>
            </a:r>
            <a:br>
              <a:rPr b="1" i="0" lang="en-US" sz="4400" u="none" cap="none" strike="noStrike">
                <a:solidFill>
                  <a:srgbClr val="3C78D8"/>
                </a:solidFill>
                <a:latin typeface="Calibri"/>
                <a:ea typeface="Calibri"/>
                <a:cs typeface="Calibri"/>
                <a:sym typeface="Calibri"/>
              </a:rPr>
            </a:br>
            <a:r>
              <a:rPr b="1" lang="en-US" sz="4400">
                <a:solidFill>
                  <a:srgbClr val="3C78D8"/>
                </a:solidFill>
                <a:latin typeface="Calibri"/>
                <a:ea typeface="Calibri"/>
                <a:cs typeface="Calibri"/>
                <a:sym typeface="Calibri"/>
              </a:rPr>
              <a:t>Mobile Sensor Cloud Infrastructure</a:t>
            </a:r>
          </a:p>
        </p:txBody>
      </p:sp>
      <p:sp>
        <p:nvSpPr>
          <p:cNvPr id="93" name="Shape 93"/>
          <p:cNvSpPr txBox="1"/>
          <p:nvPr/>
        </p:nvSpPr>
        <p:spPr>
          <a:xfrm>
            <a:off x="213075" y="2085875"/>
            <a:ext cx="4362300" cy="381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txBox="1"/>
          <p:nvPr/>
        </p:nvSpPr>
        <p:spPr>
          <a:xfrm>
            <a:off x="213075" y="2085875"/>
            <a:ext cx="8489100" cy="807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Agenda</a:t>
            </a:r>
          </a:p>
        </p:txBody>
      </p:sp>
      <p:sp>
        <p:nvSpPr>
          <p:cNvPr id="95" name="Shape 95"/>
          <p:cNvSpPr txBox="1"/>
          <p:nvPr/>
        </p:nvSpPr>
        <p:spPr>
          <a:xfrm>
            <a:off x="123750" y="2893175"/>
            <a:ext cx="8915400" cy="2952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Introduction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t>Project Features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t>Design Concept</a:t>
            </a:r>
            <a:br>
              <a:rPr b="0" i="0" lang="en-US" sz="1800" u="none" cap="none" strike="noStrike">
                <a:solidFill>
                  <a:srgbClr val="000000"/>
                </a:solidFill>
                <a:latin typeface="Arial"/>
                <a:ea typeface="Arial"/>
                <a:cs typeface="Arial"/>
                <a:sym typeface="Arial"/>
              </a:rPr>
            </a:br>
          </a:p>
          <a:p>
            <a:pPr indent="-342900" lvl="0" marL="457200" marR="0" rtl="0" algn="l">
              <a:lnSpc>
                <a:spcPct val="100000"/>
              </a:lnSpc>
              <a:spcBef>
                <a:spcPts val="0"/>
              </a:spcBef>
              <a:spcAft>
                <a:spcPts val="0"/>
              </a:spcAft>
              <a:buClr>
                <a:srgbClr val="000000"/>
              </a:buClr>
              <a:buSzPct val="100000"/>
              <a:buFont typeface="Arial"/>
              <a:buChar char="●"/>
            </a:pPr>
            <a:r>
              <a:rPr lang="en-US" sz="1800"/>
              <a:t>Detail Component Design</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t>Demo</a:t>
            </a:r>
            <a:r>
              <a:rPr b="0" i="0" lang="en-US" sz="1800" u="none" cap="none" strike="noStrike">
                <a:solidFill>
                  <a:srgbClr val="000000"/>
                </a:solidFill>
                <a:latin typeface="Arial"/>
                <a:ea typeface="Arial"/>
                <a:cs typeface="Arial"/>
                <a:sym typeface="Arial"/>
              </a:rPr>
              <a:t>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01" name="Shape 101"/>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02" name="Shape 102"/>
          <p:cNvSpPr txBox="1"/>
          <p:nvPr/>
        </p:nvSpPr>
        <p:spPr>
          <a:xfrm>
            <a:off x="3298025" y="26450"/>
            <a:ext cx="3742500" cy="66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Introduction</a:t>
            </a:r>
          </a:p>
        </p:txBody>
      </p:sp>
      <p:sp>
        <p:nvSpPr>
          <p:cNvPr id="103" name="Shape 103"/>
          <p:cNvSpPr txBox="1"/>
          <p:nvPr/>
        </p:nvSpPr>
        <p:spPr>
          <a:xfrm>
            <a:off x="805600" y="913025"/>
            <a:ext cx="7623900" cy="1254600"/>
          </a:xfrm>
          <a:prstGeom prst="rect">
            <a:avLst/>
          </a:prstGeom>
          <a:noFill/>
          <a:ln>
            <a:noFill/>
          </a:ln>
        </p:spPr>
        <p:txBody>
          <a:bodyPr anchorCtr="0" anchor="t" bIns="91425" lIns="91425" rIns="91425" tIns="91425">
            <a:noAutofit/>
          </a:bodyPr>
          <a:lstStyle/>
          <a:p>
            <a:pPr indent="-355600" lvl="0" marL="457200" rtl="0">
              <a:spcBef>
                <a:spcPts val="0"/>
              </a:spcBef>
              <a:buSzPct val="100000"/>
              <a:buChar char="●"/>
            </a:pPr>
            <a:r>
              <a:rPr lang="en-US" sz="2000"/>
              <a:t>Smart city transportation</a:t>
            </a:r>
          </a:p>
          <a:p>
            <a:pPr indent="-355600" lvl="0" marL="457200" rtl="0">
              <a:spcBef>
                <a:spcPts val="0"/>
              </a:spcBef>
              <a:buSzPct val="100000"/>
              <a:buChar char="●"/>
            </a:pPr>
            <a:r>
              <a:rPr lang="en-US" sz="2000">
                <a:solidFill>
                  <a:schemeClr val="dk1"/>
                </a:solidFill>
              </a:rPr>
              <a:t>Mobile Sensor Cloud Infrastructure</a:t>
            </a:r>
          </a:p>
          <a:p>
            <a:pPr indent="-355600" lvl="0" marL="457200" rtl="0">
              <a:spcBef>
                <a:spcPts val="0"/>
              </a:spcBef>
              <a:buClr>
                <a:schemeClr val="dk1"/>
              </a:buClr>
              <a:buSzPct val="100000"/>
              <a:buChar char="●"/>
            </a:pPr>
            <a:r>
              <a:rPr lang="en-US" sz="2000">
                <a:solidFill>
                  <a:schemeClr val="dk1"/>
                </a:solidFill>
              </a:rPr>
              <a:t>Vision</a:t>
            </a:r>
          </a:p>
        </p:txBody>
      </p:sp>
      <p:pic>
        <p:nvPicPr>
          <p:cNvPr id="104" name="Shape 104"/>
          <p:cNvPicPr preferRelativeResize="0"/>
          <p:nvPr/>
        </p:nvPicPr>
        <p:blipFill>
          <a:blip r:embed="rId4">
            <a:alphaModFix/>
          </a:blip>
          <a:stretch>
            <a:fillRect/>
          </a:stretch>
        </p:blipFill>
        <p:spPr>
          <a:xfrm>
            <a:off x="802075" y="2014250"/>
            <a:ext cx="7764024" cy="375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pic>
        <p:nvPicPr>
          <p:cNvPr id="109" name="Shape 109"/>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10" name="Shape 110"/>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11" name="Shape 111"/>
          <p:cNvSpPr txBox="1"/>
          <p:nvPr/>
        </p:nvSpPr>
        <p:spPr>
          <a:xfrm>
            <a:off x="2852875" y="42650"/>
            <a:ext cx="5989800" cy="632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Infrastructure Design</a:t>
            </a:r>
          </a:p>
        </p:txBody>
      </p:sp>
      <p:sp>
        <p:nvSpPr>
          <p:cNvPr id="112" name="Shape 112"/>
          <p:cNvSpPr txBox="1"/>
          <p:nvPr/>
        </p:nvSpPr>
        <p:spPr>
          <a:xfrm>
            <a:off x="168225" y="2119500"/>
            <a:ext cx="8848200" cy="37008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 Shot 2016-10-20 at 3.08.26 PM.png" id="113" name="Shape 113"/>
          <p:cNvPicPr preferRelativeResize="0"/>
          <p:nvPr/>
        </p:nvPicPr>
        <p:blipFill>
          <a:blip r:embed="rId4">
            <a:alphaModFix/>
          </a:blip>
          <a:stretch>
            <a:fillRect/>
          </a:stretch>
        </p:blipFill>
        <p:spPr>
          <a:xfrm>
            <a:off x="1899550" y="713025"/>
            <a:ext cx="5629275" cy="4810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pic>
        <p:nvPicPr>
          <p:cNvPr id="118" name="Shape 118"/>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19" name="Shape 119"/>
          <p:cNvSpPr txBox="1"/>
          <p:nvPr/>
        </p:nvSpPr>
        <p:spPr>
          <a:xfrm>
            <a:off x="2383975" y="-81625"/>
            <a:ext cx="6547800" cy="6351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System Components Design</a:t>
            </a:r>
          </a:p>
        </p:txBody>
      </p:sp>
      <p:pic>
        <p:nvPicPr>
          <p:cNvPr id="120" name="Shape 120"/>
          <p:cNvPicPr preferRelativeResize="0"/>
          <p:nvPr/>
        </p:nvPicPr>
        <p:blipFill>
          <a:blip r:embed="rId4">
            <a:alphaModFix/>
          </a:blip>
          <a:stretch>
            <a:fillRect/>
          </a:stretch>
        </p:blipFill>
        <p:spPr>
          <a:xfrm>
            <a:off x="504900" y="737350"/>
            <a:ext cx="8134199" cy="5147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pic>
        <p:nvPicPr>
          <p:cNvPr id="125" name="Shape 125"/>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26" name="Shape 126"/>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27" name="Shape 127"/>
          <p:cNvSpPr txBox="1"/>
          <p:nvPr/>
        </p:nvSpPr>
        <p:spPr>
          <a:xfrm>
            <a:off x="2323650" y="0"/>
            <a:ext cx="7243200" cy="1905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Dashboard </a:t>
            </a:r>
          </a:p>
        </p:txBody>
      </p:sp>
      <p:sp>
        <p:nvSpPr>
          <p:cNvPr id="128" name="Shape 128"/>
          <p:cNvSpPr txBox="1"/>
          <p:nvPr/>
        </p:nvSpPr>
        <p:spPr>
          <a:xfrm>
            <a:off x="295800" y="1121400"/>
            <a:ext cx="8848200" cy="3700800"/>
          </a:xfrm>
          <a:prstGeom prst="rect">
            <a:avLst/>
          </a:prstGeom>
          <a:noFill/>
          <a:ln>
            <a:noFill/>
          </a:ln>
        </p:spPr>
        <p:txBody>
          <a:bodyPr anchorCtr="0" anchor="t" bIns="91425" lIns="91425" rIns="91425" tIns="91425">
            <a:noAutofit/>
          </a:bodyPr>
          <a:lstStyle/>
          <a:p>
            <a:pPr lvl="0" rtl="0">
              <a:spcBef>
                <a:spcPts val="0"/>
              </a:spcBef>
              <a:buNone/>
            </a:pPr>
            <a:br>
              <a:rPr lang="en-US" sz="1800"/>
            </a:br>
          </a:p>
          <a:p>
            <a:pPr lvl="0" rtl="0">
              <a:spcBef>
                <a:spcPts val="0"/>
              </a:spcBef>
              <a:buNone/>
            </a:pPr>
            <a:r>
              <a:t/>
            </a:r>
            <a:endParaRPr sz="1800"/>
          </a:p>
          <a:p>
            <a:pPr lvl="0" rtl="0">
              <a:spcBef>
                <a:spcPts val="0"/>
              </a:spcBef>
              <a:buClr>
                <a:srgbClr val="000000"/>
              </a:buClr>
              <a:buFont typeface="Arial"/>
              <a:buNone/>
            </a:pPr>
            <a:r>
              <a:t/>
            </a:r>
            <a:endParaRPr sz="1800"/>
          </a:p>
          <a:p>
            <a:pPr lvl="0" marR="0" rtl="0" algn="l">
              <a:lnSpc>
                <a:spcPct val="100000"/>
              </a:lnSpc>
              <a:spcBef>
                <a:spcPts val="0"/>
              </a:spcBef>
              <a:spcAft>
                <a:spcPts val="0"/>
              </a:spcAft>
              <a:buNone/>
            </a:pPr>
            <a:r>
              <a:t/>
            </a:r>
            <a:endParaRPr sz="1800">
              <a:solidFill>
                <a:schemeClr val="dk1"/>
              </a:solidFill>
            </a:endParaRPr>
          </a:p>
        </p:txBody>
      </p:sp>
      <p:pic>
        <p:nvPicPr>
          <p:cNvPr id="129" name="Shape 129"/>
          <p:cNvPicPr preferRelativeResize="0"/>
          <p:nvPr/>
        </p:nvPicPr>
        <p:blipFill>
          <a:blip r:embed="rId4">
            <a:alphaModFix/>
          </a:blip>
          <a:stretch>
            <a:fillRect/>
          </a:stretch>
        </p:blipFill>
        <p:spPr>
          <a:xfrm>
            <a:off x="12700" y="818950"/>
            <a:ext cx="9554150" cy="4938925"/>
          </a:xfrm>
          <a:prstGeom prst="rect">
            <a:avLst/>
          </a:prstGeom>
          <a:noFill/>
          <a:ln>
            <a:noFill/>
          </a:ln>
        </p:spPr>
      </p:pic>
      <p:pic>
        <p:nvPicPr>
          <p:cNvPr id="130" name="Shape 130"/>
          <p:cNvPicPr preferRelativeResize="0"/>
          <p:nvPr/>
        </p:nvPicPr>
        <p:blipFill>
          <a:blip r:embed="rId5">
            <a:alphaModFix/>
          </a:blip>
          <a:stretch>
            <a:fillRect/>
          </a:stretch>
        </p:blipFill>
        <p:spPr>
          <a:xfrm>
            <a:off x="2624775" y="946425"/>
            <a:ext cx="4085599" cy="4328350"/>
          </a:xfrm>
          <a:prstGeom prst="rect">
            <a:avLst/>
          </a:prstGeom>
          <a:noFill/>
          <a:ln>
            <a:noFill/>
          </a:ln>
        </p:spPr>
      </p:pic>
      <p:pic>
        <p:nvPicPr>
          <p:cNvPr id="131" name="Shape 131"/>
          <p:cNvPicPr preferRelativeResize="0"/>
          <p:nvPr/>
        </p:nvPicPr>
        <p:blipFill>
          <a:blip r:embed="rId6">
            <a:alphaModFix/>
          </a:blip>
          <a:stretch>
            <a:fillRect/>
          </a:stretch>
        </p:blipFill>
        <p:spPr>
          <a:xfrm>
            <a:off x="295800" y="4188250"/>
            <a:ext cx="8671326" cy="1686374"/>
          </a:xfrm>
          <a:prstGeom prst="rect">
            <a:avLst/>
          </a:prstGeom>
          <a:noFill/>
          <a:ln>
            <a:noFill/>
          </a:ln>
        </p:spPr>
      </p:pic>
      <p:pic>
        <p:nvPicPr>
          <p:cNvPr id="132" name="Shape 132"/>
          <p:cNvPicPr preferRelativeResize="0"/>
          <p:nvPr/>
        </p:nvPicPr>
        <p:blipFill>
          <a:blip r:embed="rId7">
            <a:alphaModFix/>
          </a:blip>
          <a:stretch>
            <a:fillRect/>
          </a:stretch>
        </p:blipFill>
        <p:spPr>
          <a:xfrm>
            <a:off x="413699" y="747812"/>
            <a:ext cx="8316599" cy="3296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38" name="Shape 138"/>
          <p:cNvSpPr txBox="1"/>
          <p:nvPr/>
        </p:nvSpPr>
        <p:spPr>
          <a:xfrm>
            <a:off x="2412075" y="0"/>
            <a:ext cx="6547800" cy="1179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Sensor Monitoring Component Design</a:t>
            </a:r>
          </a:p>
        </p:txBody>
      </p:sp>
      <p:pic>
        <p:nvPicPr>
          <p:cNvPr id="139" name="Shape 139"/>
          <p:cNvPicPr preferRelativeResize="0"/>
          <p:nvPr/>
        </p:nvPicPr>
        <p:blipFill>
          <a:blip r:embed="rId4">
            <a:alphaModFix/>
          </a:blip>
          <a:stretch>
            <a:fillRect/>
          </a:stretch>
        </p:blipFill>
        <p:spPr>
          <a:xfrm>
            <a:off x="2531601" y="757300"/>
            <a:ext cx="3931899" cy="5087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pic>
        <p:nvPicPr>
          <p:cNvPr id="144" name="Shape 144"/>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45" name="Shape 145"/>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46" name="Shape 146"/>
          <p:cNvSpPr txBox="1"/>
          <p:nvPr/>
        </p:nvSpPr>
        <p:spPr>
          <a:xfrm>
            <a:off x="3155775" y="0"/>
            <a:ext cx="4755000" cy="6042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Load Balancer</a:t>
            </a:r>
          </a:p>
        </p:txBody>
      </p:sp>
      <p:sp>
        <p:nvSpPr>
          <p:cNvPr id="147" name="Shape 147"/>
          <p:cNvSpPr txBox="1"/>
          <p:nvPr/>
        </p:nvSpPr>
        <p:spPr>
          <a:xfrm>
            <a:off x="295800" y="1121400"/>
            <a:ext cx="8848200" cy="3700800"/>
          </a:xfrm>
          <a:prstGeom prst="rect">
            <a:avLst/>
          </a:prstGeom>
          <a:noFill/>
          <a:ln>
            <a:noFill/>
          </a:ln>
        </p:spPr>
        <p:txBody>
          <a:bodyPr anchorCtr="0" anchor="t" bIns="91425" lIns="91425" rIns="91425" tIns="91425">
            <a:noAutofit/>
          </a:bodyPr>
          <a:lstStyle/>
          <a:p>
            <a:pPr lvl="0" rtl="0">
              <a:spcBef>
                <a:spcPts val="0"/>
              </a:spcBef>
              <a:buNone/>
            </a:pPr>
            <a:br>
              <a:rPr lang="en-US" sz="1800"/>
            </a:br>
          </a:p>
          <a:p>
            <a:pPr lvl="0" rtl="0">
              <a:spcBef>
                <a:spcPts val="0"/>
              </a:spcBef>
              <a:buNone/>
            </a:pPr>
            <a:r>
              <a:t/>
            </a:r>
            <a:endParaRPr sz="1800"/>
          </a:p>
          <a:p>
            <a:pPr lvl="0" rtl="0">
              <a:spcBef>
                <a:spcPts val="0"/>
              </a:spcBef>
              <a:buClr>
                <a:srgbClr val="000000"/>
              </a:buClr>
              <a:buFont typeface="Arial"/>
              <a:buNone/>
            </a:pPr>
            <a:r>
              <a:t/>
            </a:r>
            <a:endParaRPr sz="1800"/>
          </a:p>
          <a:p>
            <a:pPr lvl="0" marR="0" rtl="0" algn="l">
              <a:lnSpc>
                <a:spcPct val="100000"/>
              </a:lnSpc>
              <a:spcBef>
                <a:spcPts val="0"/>
              </a:spcBef>
              <a:spcAft>
                <a:spcPts val="0"/>
              </a:spcAft>
              <a:buNone/>
            </a:pPr>
            <a:r>
              <a:t/>
            </a:r>
            <a:endParaRPr sz="1800">
              <a:solidFill>
                <a:schemeClr val="dk1"/>
              </a:solidFill>
            </a:endParaRPr>
          </a:p>
        </p:txBody>
      </p:sp>
      <p:pic>
        <p:nvPicPr>
          <p:cNvPr id="148" name="Shape 148"/>
          <p:cNvPicPr preferRelativeResize="0"/>
          <p:nvPr/>
        </p:nvPicPr>
        <p:blipFill>
          <a:blip r:embed="rId4">
            <a:alphaModFix/>
          </a:blip>
          <a:stretch>
            <a:fillRect/>
          </a:stretch>
        </p:blipFill>
        <p:spPr>
          <a:xfrm>
            <a:off x="1733987" y="812225"/>
            <a:ext cx="5343525" cy="506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pic>
        <p:nvPicPr>
          <p:cNvPr id="153" name="Shape 153"/>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54" name="Shape 154"/>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55" name="Shape 155"/>
          <p:cNvSpPr txBox="1"/>
          <p:nvPr/>
        </p:nvSpPr>
        <p:spPr>
          <a:xfrm>
            <a:off x="2006450" y="113900"/>
            <a:ext cx="7243200" cy="19056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Virtualization of Sensor Network</a:t>
            </a:r>
          </a:p>
        </p:txBody>
      </p:sp>
      <p:sp>
        <p:nvSpPr>
          <p:cNvPr id="156" name="Shape 156"/>
          <p:cNvSpPr txBox="1"/>
          <p:nvPr/>
        </p:nvSpPr>
        <p:spPr>
          <a:xfrm>
            <a:off x="295800" y="1121400"/>
            <a:ext cx="8848200" cy="4727100"/>
          </a:xfrm>
          <a:prstGeom prst="rect">
            <a:avLst/>
          </a:prstGeom>
          <a:noFill/>
          <a:ln>
            <a:noFill/>
          </a:ln>
        </p:spPr>
        <p:txBody>
          <a:bodyPr anchorCtr="0" anchor="t" bIns="91425" lIns="91425" rIns="91425" tIns="91425">
            <a:noAutofit/>
          </a:bodyPr>
          <a:lstStyle/>
          <a:p>
            <a:pPr lvl="0" rtl="0">
              <a:spcBef>
                <a:spcPts val="0"/>
              </a:spcBef>
              <a:buNone/>
            </a:pPr>
            <a:br>
              <a:rPr lang="en-US" sz="1800"/>
            </a:br>
          </a:p>
          <a:p>
            <a:pPr lvl="0" rtl="0">
              <a:spcBef>
                <a:spcPts val="0"/>
              </a:spcBef>
              <a:buNone/>
            </a:pPr>
            <a:r>
              <a:t/>
            </a:r>
            <a:endParaRPr sz="1800"/>
          </a:p>
          <a:p>
            <a:pPr lvl="0" rtl="0">
              <a:spcBef>
                <a:spcPts val="0"/>
              </a:spcBef>
              <a:buClr>
                <a:srgbClr val="000000"/>
              </a:buClr>
              <a:buFont typeface="Arial"/>
              <a:buNone/>
            </a:pPr>
            <a:r>
              <a:t/>
            </a:r>
            <a:endParaRPr sz="1800"/>
          </a:p>
          <a:p>
            <a:pPr lvl="0" marR="0" rtl="0" algn="l">
              <a:lnSpc>
                <a:spcPct val="100000"/>
              </a:lnSpc>
              <a:spcBef>
                <a:spcPts val="0"/>
              </a:spcBef>
              <a:spcAft>
                <a:spcPts val="0"/>
              </a:spcAft>
              <a:buNone/>
            </a:pPr>
            <a:r>
              <a:t/>
            </a:r>
            <a:endParaRPr sz="1800">
              <a:solidFill>
                <a:schemeClr val="dk1"/>
              </a:solidFill>
            </a:endParaRPr>
          </a:p>
        </p:txBody>
      </p:sp>
      <p:pic>
        <p:nvPicPr>
          <p:cNvPr id="157" name="Shape 157"/>
          <p:cNvPicPr preferRelativeResize="0"/>
          <p:nvPr/>
        </p:nvPicPr>
        <p:blipFill>
          <a:blip r:embed="rId4">
            <a:alphaModFix/>
          </a:blip>
          <a:stretch>
            <a:fillRect/>
          </a:stretch>
        </p:blipFill>
        <p:spPr>
          <a:xfrm>
            <a:off x="1848100" y="824337"/>
            <a:ext cx="5743575" cy="484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